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Black"/>
      <p:bold r:id="rId20"/>
      <p:boldItalic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Black-bold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Black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c50db0326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c50db0326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c50db0326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c50db0326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c50db0326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c50db0326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0db0326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c50db0326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c50db0326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c50db0326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50db032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50db03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c50db0326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c50db0326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c50db0326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c50db0326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c50db0326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c50db0326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c50db032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c50db032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c50db0326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c50db0326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c50db0326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c50db0326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c50db0326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c50db0326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cdc.gov/homeandrecreationalsafety/water-safety/waterinjuries-factsheet.html" TargetMode="External"/><Relationship Id="rId4" Type="http://schemas.openxmlformats.org/officeDocument/2006/relationships/hyperlink" Target="https://www.ncbi.nlm.nih.gov/pmc/articles/PMC1714551/" TargetMode="External"/><Relationship Id="rId5" Type="http://schemas.openxmlformats.org/officeDocument/2006/relationships/hyperlink" Target="https://www.ncbi.nlm.nih.gov/pmc/articles/PMC1714551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dudleydebosier.com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6300" y="942825"/>
            <a:ext cx="8711400" cy="15432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666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What You Need to</a:t>
            </a:r>
            <a:br>
              <a:rPr lang="en" sz="4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4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Know About Delayed Drowning</a:t>
            </a:r>
            <a:r>
              <a:rPr lang="en"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707750" y="2486025"/>
            <a:ext cx="57285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Presented by Dudley DeBosier Injury Lawyers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483C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4572000" y="1023900"/>
            <a:ext cx="3933900" cy="30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to Expect When You Arrive at the Hospital 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Doctors will monitor your child’s vital signs, including heart rate, body temperature, and oxygen levels.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Oxygen may be administered, and a chest x-ray may be ordered to check for fluid in the lungs.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12219" l="47930" r="6185" t="0"/>
          <a:stretch/>
        </p:blipFill>
        <p:spPr>
          <a:xfrm>
            <a:off x="0" y="0"/>
            <a:ext cx="40290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552450" y="1235850"/>
            <a:ext cx="4067100" cy="26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Expect hospital staff to keep your child under observation for 4-6 hours.</a:t>
            </a:r>
            <a:endParaRPr sz="18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After that, doctors will be able to determine if additional care or observation is needed. 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b="0" l="24124" r="23132" t="0"/>
          <a:stretch/>
        </p:blipFill>
        <p:spPr>
          <a:xfrm>
            <a:off x="5076825" y="0"/>
            <a:ext cx="40671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483C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/>
        </p:nvSpPr>
        <p:spPr>
          <a:xfrm>
            <a:off x="957263" y="178275"/>
            <a:ext cx="2781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Stats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1023938" y="764775"/>
            <a:ext cx="7162800" cy="163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1238363" y="1016475"/>
            <a:ext cx="68103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Drowning is the 2nd leading cause of death among children ages 1-4 and the 2nd leading cause of unintentional injury death among children ages 1-14</a:t>
            </a:r>
            <a:r>
              <a:rPr lang="en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*Source: Centers for Disease Control and Prevention</a:t>
            </a:r>
            <a:endParaRPr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1023938" y="2545950"/>
            <a:ext cx="7162800" cy="81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1238363" y="2750025"/>
            <a:ext cx="68103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Drowning can occur in less than one minute and in mere inches of water.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1023938" y="3507825"/>
            <a:ext cx="7162800" cy="126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1238363" y="3734475"/>
            <a:ext cx="6810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Delayed drowning is rare, occurring in less than 5 percent of near-drowning cases</a:t>
            </a:r>
            <a:r>
              <a:rPr lang="en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u="sng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*Source: </a:t>
            </a:r>
            <a:r>
              <a:rPr lang="en" u="sng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US National Library of Medicine</a:t>
            </a:r>
            <a:endParaRPr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/>
        </p:nvSpPr>
        <p:spPr>
          <a:xfrm>
            <a:off x="4981500" y="740250"/>
            <a:ext cx="3848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How You Can Prevent Submersion Injuries </a:t>
            </a:r>
            <a:endParaRPr b="1" sz="24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Always supervise your children in any amount of water, even if a lifeguard is on duty.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 depend on water wings or other floaties; do use a well-fitting U.S. Coast Guard approved life jacket.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Keep private pools fenced off and gates closed when they’re not in use.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 Enroll your children in swim lessons as early as possible.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0" l="22220" r="18523" t="0"/>
          <a:stretch/>
        </p:blipFill>
        <p:spPr>
          <a:xfrm>
            <a:off x="0" y="0"/>
            <a:ext cx="4572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/>
        </p:nvSpPr>
        <p:spPr>
          <a:xfrm>
            <a:off x="1495513" y="2004250"/>
            <a:ext cx="61530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From the team at Dudley DeBosier, let’s all do our part to make our communities safer this summer.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866-641-6642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www.dudleydebosier.com</a:t>
            </a:r>
            <a:endParaRPr sz="18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638" y="1272538"/>
            <a:ext cx="2438700" cy="4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20100" y="1150650"/>
            <a:ext cx="8503800" cy="28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Dry drowning</a:t>
            </a:r>
            <a:r>
              <a:rPr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secondary drowning</a:t>
            </a:r>
            <a:r>
              <a:rPr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 are often used interchangeably when talking about delayed drowning, but they are two separate types of submersion injuries.  </a:t>
            </a:r>
            <a:endParaRPr sz="24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483C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20100" y="1150650"/>
            <a:ext cx="8503800" cy="28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Dry Drowning?  </a:t>
            </a:r>
            <a:endParaRPr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11114" l="0" r="0" t="3055"/>
          <a:stretch/>
        </p:blipFill>
        <p:spPr>
          <a:xfrm>
            <a:off x="4614500" y="783500"/>
            <a:ext cx="4166902" cy="357649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463700" y="1150650"/>
            <a:ext cx="4251900" cy="28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Dry Drowning</a:t>
            </a:r>
            <a:endParaRPr b="1" sz="24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After inhaling water, the vocal cords close over the windpipe to protect the lungs, making it difficult to breathe. 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is called a laryngospasm. </a:t>
            </a: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483C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320100" y="1150650"/>
            <a:ext cx="8503800" cy="28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Secondary Drowning?  </a:t>
            </a:r>
            <a:endParaRPr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350300" y="1252050"/>
            <a:ext cx="4264200" cy="26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Secondary Drowning</a:t>
            </a:r>
            <a:r>
              <a:rPr b="1"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b="1"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Water gets into the lungs, causing irritation, swelling, and fluid buildup, which prevents oxygen from entering the bloodstream. 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is called pulmonary edema. 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 b="8" l="0" r="0" t="11628"/>
          <a:stretch/>
        </p:blipFill>
        <p:spPr>
          <a:xfrm>
            <a:off x="4614500" y="1321750"/>
            <a:ext cx="4224700" cy="24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383750" y="899850"/>
            <a:ext cx="4998000" cy="3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What Are the Symptoms of a Delayed Drowning Injury?</a:t>
            </a:r>
            <a:endParaRPr b="1" sz="24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8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Difficulty speaking and/or breathing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• Coughing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• Chest pain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• Confusion, irritability, and/or unusual behavior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• Vomiting and/or dizziness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• Low energy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b="41221" l="19630" r="19630" t="0"/>
          <a:stretch/>
        </p:blipFill>
        <p:spPr>
          <a:xfrm>
            <a:off x="5600700" y="0"/>
            <a:ext cx="35433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483C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1245900" y="524925"/>
            <a:ext cx="6652200" cy="18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When Do Symptoms First Appear?  </a:t>
            </a:r>
            <a:endParaRPr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666788" y="2789625"/>
            <a:ext cx="3724200" cy="1352700"/>
          </a:xfrm>
          <a:prstGeom prst="roundRect">
            <a:avLst>
              <a:gd fmla="val 9141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/>
          <p:nvPr/>
        </p:nvSpPr>
        <p:spPr>
          <a:xfrm>
            <a:off x="666788" y="2622300"/>
            <a:ext cx="3724200" cy="710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1028888" y="2774700"/>
            <a:ext cx="3000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Dry drowning</a:t>
            </a:r>
            <a:endParaRPr b="1" sz="24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1028888" y="3498600"/>
            <a:ext cx="3000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Within an hour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4753013" y="2789625"/>
            <a:ext cx="3724200" cy="1352700"/>
          </a:xfrm>
          <a:prstGeom prst="roundRect">
            <a:avLst>
              <a:gd fmla="val 9141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4753013" y="2622300"/>
            <a:ext cx="3724200" cy="710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5115113" y="2774700"/>
            <a:ext cx="3000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Secondary drowning</a:t>
            </a:r>
            <a:endParaRPr b="1" sz="24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5115113" y="3498600"/>
            <a:ext cx="3000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Within 24 hours 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1308750" y="1409663"/>
            <a:ext cx="65265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What to Do if</a:t>
            </a:r>
            <a:br>
              <a:rPr b="1" lang="en" sz="48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4800">
                <a:solidFill>
                  <a:srgbClr val="2483C1"/>
                </a:solidFill>
                <a:latin typeface="Roboto"/>
                <a:ea typeface="Roboto"/>
                <a:cs typeface="Roboto"/>
                <a:sym typeface="Roboto"/>
              </a:rPr>
              <a:t>You Notice Symptoms</a:t>
            </a:r>
            <a:endParaRPr sz="4800">
              <a:solidFill>
                <a:srgbClr val="2483C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778200" y="2894438"/>
            <a:ext cx="75876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Take your child to the emergency room immediately, rather than the pediatrician. Do your best to keep your child (and yourself) calm.  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